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6" r:id="rId2"/>
    <p:sldId id="416" r:id="rId3"/>
    <p:sldId id="422" r:id="rId4"/>
    <p:sldId id="396" r:id="rId5"/>
    <p:sldId id="397" r:id="rId6"/>
    <p:sldId id="409" r:id="rId7"/>
    <p:sldId id="410" r:id="rId8"/>
    <p:sldId id="415" r:id="rId9"/>
    <p:sldId id="417" r:id="rId10"/>
    <p:sldId id="413" r:id="rId11"/>
    <p:sldId id="418" r:id="rId12"/>
    <p:sldId id="400" r:id="rId13"/>
    <p:sldId id="401" r:id="rId14"/>
    <p:sldId id="419" r:id="rId15"/>
    <p:sldId id="420" r:id="rId16"/>
    <p:sldId id="421" r:id="rId17"/>
    <p:sldId id="402" r:id="rId18"/>
    <p:sldId id="425" r:id="rId19"/>
    <p:sldId id="414" r:id="rId20"/>
    <p:sldId id="424" r:id="rId21"/>
    <p:sldId id="392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842" autoAdjust="0"/>
    <p:restoredTop sz="94558"/>
  </p:normalViewPr>
  <p:slideViewPr>
    <p:cSldViewPr>
      <p:cViewPr varScale="1">
        <p:scale>
          <a:sx n="65" d="100"/>
          <a:sy n="65" d="100"/>
        </p:scale>
        <p:origin x="692" y="32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BC3C30-7F3D-4B20-9974-47C57B22CA6E}" type="datetimeFigureOut">
              <a:rPr lang="en-IE" smtClean="0"/>
              <a:t>13/02/2024</a:t>
            </a:fld>
            <a:endParaRPr lang="en-I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09BE90-ABBD-4931-8E0C-089E0ACACA6B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898184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3schools.com/xml/xml_whatis.asp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E" dirty="0"/>
              <a:t>Source:  </a:t>
            </a:r>
            <a:r>
              <a:rPr lang="en-IE" dirty="0">
                <a:hlinkClick r:id="rId3"/>
              </a:rPr>
              <a:t>http://www.w3schools.com/xml/xml_whatis.asp</a:t>
            </a:r>
            <a:r>
              <a:rPr lang="en-IE" dirty="0"/>
              <a:t> </a:t>
            </a:r>
          </a:p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09BE90-ABBD-4931-8E0C-089E0ACACA6B}" type="slidenum">
              <a:rPr lang="en-IE" smtClean="0"/>
              <a:t>5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9076174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609600" y="1447800"/>
            <a:ext cx="11074400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609600" y="1447800"/>
            <a:ext cx="110744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609600" y="1447800"/>
            <a:ext cx="110744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609600" y="1447800"/>
            <a:ext cx="110744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tiff"/><Relationship Id="rId4" Type="http://schemas.openxmlformats.org/officeDocument/2006/relationships/image" Target="../media/image7.tif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w3schools.com/xml/xml_whatis.asp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75641" y="914401"/>
            <a:ext cx="7772400" cy="1470025"/>
          </a:xfrm>
        </p:spPr>
        <p:txBody>
          <a:bodyPr>
            <a:normAutofit/>
          </a:bodyPr>
          <a:lstStyle/>
          <a:p>
            <a:pPr algn="l"/>
            <a:r>
              <a:rPr lang="en-IE" sz="4000" dirty="0"/>
              <a:t>Persistence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38300" y="3810000"/>
            <a:ext cx="1866900" cy="1066800"/>
          </a:xfrm>
        </p:spPr>
        <p:txBody>
          <a:bodyPr>
            <a:normAutofit/>
          </a:bodyPr>
          <a:lstStyle/>
          <a:p>
            <a:pPr algn="r">
              <a:lnSpc>
                <a:spcPct val="110000"/>
              </a:lnSpc>
              <a:spcBef>
                <a:spcPts val="0"/>
              </a:spcBef>
            </a:pPr>
            <a:r>
              <a:rPr lang="en-IE" sz="2400" dirty="0"/>
              <a:t>Produced </a:t>
            </a:r>
          </a:p>
          <a:p>
            <a:pPr algn="r">
              <a:lnSpc>
                <a:spcPct val="110000"/>
              </a:lnSpc>
              <a:spcBef>
                <a:spcPts val="0"/>
              </a:spcBef>
            </a:pPr>
            <a:r>
              <a:rPr lang="en-IE" sz="2400" dirty="0"/>
              <a:t>by: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2251841" y="3124200"/>
            <a:ext cx="762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le 1"/>
          <p:cNvSpPr txBox="1">
            <a:spLocks/>
          </p:cNvSpPr>
          <p:nvPr/>
        </p:nvSpPr>
        <p:spPr>
          <a:xfrm>
            <a:off x="2175641" y="2133601"/>
            <a:ext cx="7772400" cy="9366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IE" sz="3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An Introduction to XML and Serialization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968A713-3A92-43D7-9854-D52C90EF7929}"/>
              </a:ext>
            </a:extLst>
          </p:cNvPr>
          <p:cNvSpPr txBox="1"/>
          <p:nvPr/>
        </p:nvSpPr>
        <p:spPr>
          <a:xfrm>
            <a:off x="3581400" y="3810001"/>
            <a:ext cx="3581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E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Dr. </a:t>
            </a:r>
            <a:r>
              <a:rPr lang="en-IE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Siobhán</a:t>
            </a:r>
            <a:r>
              <a:rPr lang="en-IE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IE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Drohan</a:t>
            </a:r>
            <a:endParaRPr lang="en-IE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IE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Ms. </a:t>
            </a:r>
            <a:r>
              <a:rPr lang="en-IE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Mairéad</a:t>
            </a:r>
            <a:r>
              <a:rPr lang="en-IE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IE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Meagher</a:t>
            </a:r>
          </a:p>
          <a:p>
            <a:r>
              <a:rPr lang="en-IE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Ms Siobhan Roche</a:t>
            </a:r>
            <a:endParaRPr lang="en-IE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619B04-837C-1655-8ED6-C10223F2FC27}"/>
              </a:ext>
            </a:extLst>
          </p:cNvPr>
          <p:cNvSpPr txBox="1"/>
          <p:nvPr/>
        </p:nvSpPr>
        <p:spPr>
          <a:xfrm>
            <a:off x="7336971" y="5849826"/>
            <a:ext cx="40727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600" dirty="0"/>
              <a:t>Department of Computing and Mathematics</a:t>
            </a:r>
          </a:p>
          <a:p>
            <a:r>
              <a:rPr lang="en-IE" sz="1600" dirty="0"/>
              <a:t>http://www.setu.ie/</a:t>
            </a: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B9FC0EB9-DFE2-FF59-FC62-56410D98B19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41" y="5501441"/>
            <a:ext cx="2286000" cy="1281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3712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XML </a:t>
            </a:r>
            <a:r>
              <a:rPr lang="en-IE" b="1" dirty="0"/>
              <a:t>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28800" y="4562205"/>
            <a:ext cx="7696200" cy="734706"/>
          </a:xfrm>
          <a:solidFill>
            <a:schemeClr val="bg1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sz="2400" dirty="0"/>
              <a:t>A </a:t>
            </a:r>
            <a:r>
              <a:rPr lang="en-IE" sz="2400" b="1" dirty="0"/>
              <a:t>note</a:t>
            </a:r>
            <a:r>
              <a:rPr lang="en-IE" sz="2400" dirty="0"/>
              <a:t> to Donald Duck, from Minnie Mouse, stored as XML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3DFE7B3-FC6C-4FF8-9F84-7CBB3494E665}"/>
              </a:ext>
            </a:extLst>
          </p:cNvPr>
          <p:cNvSpPr/>
          <p:nvPr/>
        </p:nvSpPr>
        <p:spPr>
          <a:xfrm>
            <a:off x="3048000" y="1778581"/>
            <a:ext cx="6324600" cy="193899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IE" sz="2000" dirty="0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&lt;note&gt;</a:t>
            </a:r>
            <a:r>
              <a:rPr lang="en-IE" sz="2000" dirty="0"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IE" sz="20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IE" sz="2000" dirty="0">
                <a:latin typeface="Courier New" charset="0"/>
                <a:ea typeface="Courier New" charset="0"/>
                <a:cs typeface="Courier New" charset="0"/>
              </a:rPr>
              <a:t>  	</a:t>
            </a:r>
            <a:r>
              <a:rPr lang="en-IE" sz="2000" dirty="0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&lt;to&gt;</a:t>
            </a:r>
            <a:r>
              <a:rPr lang="en-IE" sz="2000" dirty="0">
                <a:latin typeface="Courier New" charset="0"/>
                <a:ea typeface="Courier New" charset="0"/>
                <a:cs typeface="Courier New" charset="0"/>
              </a:rPr>
              <a:t>Donald Duck</a:t>
            </a:r>
            <a:r>
              <a:rPr lang="en-IE" sz="2000" dirty="0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&lt;/to&gt;</a:t>
            </a:r>
            <a:br>
              <a:rPr lang="en-IE" sz="2000" dirty="0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IE" sz="2000" dirty="0">
                <a:latin typeface="Courier New" charset="0"/>
                <a:ea typeface="Courier New" charset="0"/>
                <a:cs typeface="Courier New" charset="0"/>
              </a:rPr>
              <a:t>  	</a:t>
            </a:r>
            <a:r>
              <a:rPr lang="en-IE" sz="2000" dirty="0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&lt;from&gt;</a:t>
            </a:r>
            <a:r>
              <a:rPr lang="en-IE" sz="2000" dirty="0">
                <a:latin typeface="Courier New" charset="0"/>
                <a:ea typeface="Courier New" charset="0"/>
                <a:cs typeface="Courier New" charset="0"/>
              </a:rPr>
              <a:t>Minnie Mouse</a:t>
            </a:r>
            <a:r>
              <a:rPr lang="en-IE" sz="2000" dirty="0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&lt;/from&gt;</a:t>
            </a:r>
            <a:br>
              <a:rPr lang="en-IE" sz="2000" dirty="0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IE" sz="2000" dirty="0">
                <a:latin typeface="Courier New" charset="0"/>
                <a:ea typeface="Courier New" charset="0"/>
                <a:cs typeface="Courier New" charset="0"/>
              </a:rPr>
              <a:t>  	</a:t>
            </a:r>
            <a:r>
              <a:rPr lang="en-IE" sz="2000" dirty="0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&lt;heading&gt;</a:t>
            </a:r>
            <a:r>
              <a:rPr lang="en-IE" sz="2000" dirty="0">
                <a:latin typeface="Courier New" charset="0"/>
                <a:ea typeface="Courier New" charset="0"/>
                <a:cs typeface="Courier New" charset="0"/>
              </a:rPr>
              <a:t>Reminder</a:t>
            </a:r>
            <a:r>
              <a:rPr lang="en-IE" sz="2000" dirty="0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&lt;/heading&gt;</a:t>
            </a:r>
            <a:br>
              <a:rPr lang="en-IE" sz="2000" dirty="0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IE" sz="2000" dirty="0">
                <a:latin typeface="Courier New" charset="0"/>
                <a:ea typeface="Courier New" charset="0"/>
                <a:cs typeface="Courier New" charset="0"/>
              </a:rPr>
              <a:t>  	</a:t>
            </a:r>
            <a:r>
              <a:rPr lang="en-IE" sz="2000" dirty="0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&lt;body&gt;</a:t>
            </a:r>
            <a:r>
              <a:rPr lang="en-IE" sz="2000" dirty="0">
                <a:latin typeface="Courier New" charset="0"/>
                <a:ea typeface="Courier New" charset="0"/>
                <a:cs typeface="Courier New" charset="0"/>
              </a:rPr>
              <a:t>Meeting at 10am today</a:t>
            </a:r>
            <a:r>
              <a:rPr lang="en-IE" sz="2000" dirty="0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&lt;/body&gt;</a:t>
            </a:r>
            <a:br>
              <a:rPr lang="en-IE" sz="2000" dirty="0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IE" sz="2000" dirty="0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&lt;/note&gt;</a:t>
            </a:r>
          </a:p>
        </p:txBody>
      </p:sp>
      <p:sp>
        <p:nvSpPr>
          <p:cNvPr id="6" name="Rectangle 5"/>
          <p:cNvSpPr/>
          <p:nvPr/>
        </p:nvSpPr>
        <p:spPr>
          <a:xfrm>
            <a:off x="2590800" y="5157504"/>
            <a:ext cx="56388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E" sz="2000" dirty="0"/>
              <a:t>It has sender &lt;</a:t>
            </a:r>
            <a:r>
              <a:rPr lang="en-IE" sz="2000" b="1" dirty="0"/>
              <a:t>to</a:t>
            </a:r>
            <a:r>
              <a:rPr lang="en-IE" sz="2000" dirty="0"/>
              <a:t>&gt; and receiver &lt;</a:t>
            </a:r>
            <a:r>
              <a:rPr lang="en-IE" sz="2000" b="1" dirty="0"/>
              <a:t>from</a:t>
            </a:r>
            <a:r>
              <a:rPr lang="en-IE" sz="2000" dirty="0"/>
              <a:t>&gt; information </a:t>
            </a:r>
          </a:p>
          <a:p>
            <a:r>
              <a:rPr lang="en-IE" sz="2000" dirty="0"/>
              <a:t>It also has a </a:t>
            </a:r>
            <a:r>
              <a:rPr lang="en-IE" sz="2000" b="1" dirty="0"/>
              <a:t>heading</a:t>
            </a:r>
            <a:r>
              <a:rPr lang="en-IE" sz="2000" dirty="0"/>
              <a:t> and a message </a:t>
            </a:r>
            <a:r>
              <a:rPr lang="en-IE" sz="2000" b="1" dirty="0"/>
              <a:t>body</a:t>
            </a:r>
            <a:r>
              <a:rPr lang="en-IE" sz="2000" dirty="0"/>
              <a:t>.</a:t>
            </a:r>
          </a:p>
          <a:p>
            <a:r>
              <a:rPr lang="en-IE" sz="2000" dirty="0"/>
              <a:t>The XML is </a:t>
            </a:r>
            <a:r>
              <a:rPr lang="en-IE" sz="2000" u="sng" dirty="0"/>
              <a:t>self descriptive</a:t>
            </a:r>
            <a:r>
              <a:rPr lang="en-IE" sz="2000" dirty="0"/>
              <a:t>. </a:t>
            </a:r>
          </a:p>
          <a:p>
            <a:endParaRPr lang="en-IE" sz="2000" dirty="0"/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6194" y="418179"/>
            <a:ext cx="779905" cy="779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b="1" dirty="0"/>
              <a:t>Persistence</a:t>
            </a:r>
            <a:r>
              <a:rPr lang="en-IE" dirty="0"/>
              <a:t> - Topic List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730" y="1600201"/>
            <a:ext cx="10972800" cy="4525963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IE" dirty="0"/>
              <a:t>Introduction to </a:t>
            </a:r>
            <a:r>
              <a:rPr lang="en-IE" b="1" dirty="0"/>
              <a:t>XML</a:t>
            </a:r>
            <a:r>
              <a:rPr lang="en-IE" dirty="0"/>
              <a:t>:</a:t>
            </a:r>
          </a:p>
          <a:p>
            <a:pPr lvl="1"/>
            <a:r>
              <a:rPr lang="en-IE" dirty="0"/>
              <a:t>XML versus HTML</a:t>
            </a:r>
          </a:p>
          <a:p>
            <a:pPr lvl="1"/>
            <a:r>
              <a:rPr lang="en-IE" dirty="0"/>
              <a:t>Example of XML</a:t>
            </a:r>
          </a:p>
          <a:p>
            <a:pPr lvl="1"/>
            <a:r>
              <a:rPr lang="en-IE" dirty="0"/>
              <a:t>XML does not “do” anything</a:t>
            </a:r>
          </a:p>
          <a:p>
            <a:pPr marL="457200" lvl="1" indent="0">
              <a:buNone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Object </a:t>
            </a:r>
            <a:r>
              <a:rPr lang="en-IE" b="1" dirty="0"/>
              <a:t>Serialization</a:t>
            </a:r>
            <a:r>
              <a:rPr lang="en-IE" dirty="0"/>
              <a:t>.</a:t>
            </a:r>
          </a:p>
        </p:txBody>
      </p:sp>
      <p:sp>
        <p:nvSpPr>
          <p:cNvPr id="6" name="Rectangle 5"/>
          <p:cNvSpPr/>
          <p:nvPr/>
        </p:nvSpPr>
        <p:spPr>
          <a:xfrm>
            <a:off x="914400" y="1676400"/>
            <a:ext cx="8229600" cy="2341265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7" name="Right Arrow 6"/>
          <p:cNvSpPr/>
          <p:nvPr/>
        </p:nvSpPr>
        <p:spPr>
          <a:xfrm>
            <a:off x="152400" y="3352800"/>
            <a:ext cx="9144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5397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Our </a:t>
            </a:r>
            <a:r>
              <a:rPr lang="en-IE" b="1" dirty="0"/>
              <a:t>Shop</a:t>
            </a:r>
            <a:r>
              <a:rPr lang="en-IE" dirty="0"/>
              <a:t> App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438400" y="1630689"/>
            <a:ext cx="7315200" cy="107721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E" sz="3200" dirty="0">
                <a:solidFill>
                  <a:srgbClr val="FF0000"/>
                </a:solidFill>
              </a:rPr>
              <a:t>Shop V4.0 </a:t>
            </a:r>
          </a:p>
          <a:p>
            <a:r>
              <a:rPr lang="en-IE" sz="3200" dirty="0"/>
              <a:t>implemented the </a:t>
            </a:r>
            <a:r>
              <a:rPr lang="en-IE" sz="3200" b="1" dirty="0"/>
              <a:t>CRUD</a:t>
            </a:r>
            <a:r>
              <a:rPr lang="en-IE" sz="3200" dirty="0"/>
              <a:t> process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438399" y="4374417"/>
            <a:ext cx="7315200" cy="156966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E" sz="3200" dirty="0">
                <a:solidFill>
                  <a:srgbClr val="FF0000"/>
                </a:solidFill>
              </a:rPr>
              <a:t>Shop V5.0</a:t>
            </a:r>
            <a:endParaRPr lang="en-IE" sz="3200" dirty="0"/>
          </a:p>
          <a:p>
            <a:r>
              <a:rPr lang="en-IE" sz="3200" dirty="0"/>
              <a:t>use XML to make our </a:t>
            </a:r>
            <a:r>
              <a:rPr lang="en-IE" sz="3200" b="1" dirty="0"/>
              <a:t>data persistent </a:t>
            </a:r>
            <a:r>
              <a:rPr lang="en-IE" sz="3200" dirty="0"/>
              <a:t>beyond the life of our app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296691" y="3137957"/>
            <a:ext cx="75986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Problem:</a:t>
            </a:r>
            <a:r>
              <a:rPr lang="en-IE" sz="2400" dirty="0"/>
              <a:t> All entered </a:t>
            </a:r>
            <a:r>
              <a:rPr lang="en-IE" sz="2400" b="1" dirty="0"/>
              <a:t>data is lost</a:t>
            </a:r>
            <a:r>
              <a:rPr lang="en-IE" sz="2400" dirty="0"/>
              <a:t> if we </a:t>
            </a:r>
            <a:r>
              <a:rPr lang="en-IE" sz="2400" b="1" dirty="0"/>
              <a:t>close our application</a:t>
            </a:r>
            <a:endParaRPr lang="en-IE" sz="2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30913" y="3048001"/>
            <a:ext cx="1187450" cy="88944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634346" y="6134674"/>
            <a:ext cx="692330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Solution</a:t>
            </a:r>
            <a:r>
              <a:rPr lang="en-GB" sz="2400" dirty="0">
                <a:solidFill>
                  <a:srgbClr val="FF0000"/>
                </a:solidFill>
              </a:rPr>
              <a:t>: </a:t>
            </a:r>
            <a:r>
              <a:rPr lang="en-IE" sz="2400" dirty="0">
                <a:solidFill>
                  <a:srgbClr val="FF0000"/>
                </a:solidFill>
              </a:rPr>
              <a:t>Store our objects from memory to XML </a:t>
            </a:r>
            <a:r>
              <a:rPr lang="en-IE" sz="2400" b="1" dirty="0">
                <a:solidFill>
                  <a:srgbClr val="FF0000"/>
                </a:solidFill>
              </a:rPr>
              <a:t>files</a:t>
            </a:r>
            <a:r>
              <a:rPr lang="en-IE" sz="2400" dirty="0">
                <a:solidFill>
                  <a:srgbClr val="FF0000"/>
                </a:solidFill>
              </a:rPr>
              <a:t>.</a:t>
            </a:r>
          </a:p>
          <a:p>
            <a:endParaRPr lang="en-GB" sz="24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FF000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2064000" y="6088953"/>
            <a:ext cx="584200" cy="5842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03896" y="239995"/>
            <a:ext cx="1099407" cy="1099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139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" grpId="0"/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XML does not “do” anything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201"/>
            <a:ext cx="8686800" cy="4525963"/>
          </a:xfrm>
        </p:spPr>
        <p:txBody>
          <a:bodyPr>
            <a:normAutofit fontScale="92500" lnSpcReduction="20000"/>
          </a:bodyPr>
          <a:lstStyle/>
          <a:p>
            <a:r>
              <a:rPr lang="en-IE" dirty="0"/>
              <a:t>XML is just information wrapped in &lt;tags&gt;.</a:t>
            </a:r>
            <a:br>
              <a:rPr lang="en-IE" dirty="0"/>
            </a:br>
            <a:endParaRPr lang="en-IE" dirty="0"/>
          </a:p>
          <a:p>
            <a:r>
              <a:rPr lang="en-IE" dirty="0"/>
              <a:t>Someone must write a piece of software </a:t>
            </a:r>
            <a:br>
              <a:rPr lang="en-IE" dirty="0"/>
            </a:br>
            <a:r>
              <a:rPr lang="en-IE" dirty="0"/>
              <a:t>to send, receive or display it.</a:t>
            </a:r>
          </a:p>
          <a:p>
            <a:endParaRPr lang="en-IE" dirty="0"/>
          </a:p>
          <a:p>
            <a:r>
              <a:rPr lang="en-IE" dirty="0"/>
              <a:t>We will write Java code to:</a:t>
            </a:r>
          </a:p>
          <a:p>
            <a:pPr lvl="1"/>
            <a:r>
              <a:rPr lang="en-IE" b="1" dirty="0"/>
              <a:t>SEND objects TO </a:t>
            </a:r>
            <a:r>
              <a:rPr lang="en-IE" dirty="0"/>
              <a:t>an</a:t>
            </a:r>
            <a:r>
              <a:rPr lang="en-IE" b="1" dirty="0"/>
              <a:t> XML file </a:t>
            </a:r>
            <a:r>
              <a:rPr lang="en-IE" dirty="0"/>
              <a:t>on the hard disk.</a:t>
            </a:r>
          </a:p>
          <a:p>
            <a:pPr lvl="1"/>
            <a:r>
              <a:rPr lang="en-IE" b="1" dirty="0"/>
              <a:t>READ objects FROM </a:t>
            </a:r>
            <a:r>
              <a:rPr lang="en-IE" dirty="0"/>
              <a:t>an</a:t>
            </a:r>
            <a:r>
              <a:rPr lang="en-IE" b="1" dirty="0"/>
              <a:t> XML file </a:t>
            </a:r>
            <a:r>
              <a:rPr lang="en-IE" dirty="0"/>
              <a:t>on the hard disk.</a:t>
            </a:r>
            <a:br>
              <a:rPr lang="en-IE" dirty="0"/>
            </a:br>
            <a:endParaRPr lang="en-IE" dirty="0"/>
          </a:p>
          <a:p>
            <a:r>
              <a:rPr lang="en-IE" dirty="0"/>
              <a:t>This is called </a:t>
            </a:r>
            <a:r>
              <a:rPr lang="en-IE" b="1" dirty="0">
                <a:solidFill>
                  <a:srgbClr val="FF0000"/>
                </a:solidFill>
              </a:rPr>
              <a:t>Object Serialization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2933700" y="6479703"/>
            <a:ext cx="6324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E" dirty="0"/>
              <a:t>Source:  </a:t>
            </a:r>
            <a:r>
              <a:rPr lang="en-IE" dirty="0">
                <a:hlinkClick r:id="rId2"/>
              </a:rPr>
              <a:t>http://www.w3schools.com/xml/xml_whatis.asp</a:t>
            </a:r>
            <a:r>
              <a:rPr lang="en-I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88252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b="1" dirty="0"/>
              <a:t>Persistence</a:t>
            </a:r>
            <a:r>
              <a:rPr lang="en-IE" dirty="0"/>
              <a:t> - Topic List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IE" dirty="0"/>
              <a:t>Introduction to </a:t>
            </a:r>
            <a:r>
              <a:rPr lang="en-IE" b="1" dirty="0"/>
              <a:t>XML</a:t>
            </a:r>
            <a:r>
              <a:rPr lang="en-IE" dirty="0"/>
              <a:t>:</a:t>
            </a:r>
          </a:p>
          <a:p>
            <a:pPr lvl="1"/>
            <a:r>
              <a:rPr lang="en-IE" dirty="0"/>
              <a:t>XML versus HTML</a:t>
            </a:r>
          </a:p>
          <a:p>
            <a:pPr lvl="1"/>
            <a:r>
              <a:rPr lang="en-IE" dirty="0"/>
              <a:t>Example of XML</a:t>
            </a:r>
          </a:p>
          <a:p>
            <a:pPr lvl="1"/>
            <a:r>
              <a:rPr lang="en-IE" dirty="0"/>
              <a:t>XML does not “do” anything</a:t>
            </a:r>
          </a:p>
          <a:p>
            <a:pPr marL="457200" lvl="1" indent="0">
              <a:buNone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Object </a:t>
            </a:r>
            <a:r>
              <a:rPr lang="en-IE" b="1" dirty="0"/>
              <a:t>Serialization</a:t>
            </a:r>
            <a:r>
              <a:rPr lang="en-IE" dirty="0"/>
              <a:t>.</a:t>
            </a:r>
          </a:p>
        </p:txBody>
      </p:sp>
      <p:sp>
        <p:nvSpPr>
          <p:cNvPr id="6" name="Rectangle 5"/>
          <p:cNvSpPr/>
          <p:nvPr/>
        </p:nvSpPr>
        <p:spPr>
          <a:xfrm>
            <a:off x="990600" y="4267200"/>
            <a:ext cx="8229600" cy="588665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7" name="Right Arrow 6"/>
          <p:cNvSpPr/>
          <p:nvPr/>
        </p:nvSpPr>
        <p:spPr>
          <a:xfrm>
            <a:off x="-268077" y="4371033"/>
            <a:ext cx="9144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9221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>
          <a:xfrm>
            <a:off x="1676400" y="2819400"/>
            <a:ext cx="2209800" cy="2209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OBJECT</a:t>
            </a:r>
          </a:p>
        </p:txBody>
      </p:sp>
      <p:sp>
        <p:nvSpPr>
          <p:cNvPr id="3" name="Chevron 2"/>
          <p:cNvSpPr/>
          <p:nvPr/>
        </p:nvSpPr>
        <p:spPr>
          <a:xfrm>
            <a:off x="3962400" y="3429000"/>
            <a:ext cx="609600" cy="114300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4" name="Chevron 3"/>
          <p:cNvSpPr/>
          <p:nvPr/>
        </p:nvSpPr>
        <p:spPr>
          <a:xfrm>
            <a:off x="4495800" y="3429000"/>
            <a:ext cx="609600" cy="114300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5" name="Chevron 4"/>
          <p:cNvSpPr/>
          <p:nvPr/>
        </p:nvSpPr>
        <p:spPr>
          <a:xfrm>
            <a:off x="5029200" y="3429000"/>
            <a:ext cx="609600" cy="114300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7" name="Chevron 6"/>
          <p:cNvSpPr/>
          <p:nvPr/>
        </p:nvSpPr>
        <p:spPr>
          <a:xfrm>
            <a:off x="7391400" y="3429000"/>
            <a:ext cx="609600" cy="114300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8" name="Chevron 7"/>
          <p:cNvSpPr/>
          <p:nvPr/>
        </p:nvSpPr>
        <p:spPr>
          <a:xfrm>
            <a:off x="7924800" y="3429000"/>
            <a:ext cx="609600" cy="114300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9" name="Chevron 8"/>
          <p:cNvSpPr/>
          <p:nvPr/>
        </p:nvSpPr>
        <p:spPr>
          <a:xfrm>
            <a:off x="8458200" y="3429000"/>
            <a:ext cx="609600" cy="114300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1" name="Magnetic Disk 10"/>
          <p:cNvSpPr/>
          <p:nvPr/>
        </p:nvSpPr>
        <p:spPr>
          <a:xfrm>
            <a:off x="9372600" y="1600200"/>
            <a:ext cx="838200" cy="1219200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DB</a:t>
            </a:r>
          </a:p>
        </p:txBody>
      </p:sp>
      <p:sp>
        <p:nvSpPr>
          <p:cNvPr id="12" name="Folded Corner 11"/>
          <p:cNvSpPr/>
          <p:nvPr/>
        </p:nvSpPr>
        <p:spPr>
          <a:xfrm rot="10800000">
            <a:off x="9372600" y="3429000"/>
            <a:ext cx="838200" cy="1143000"/>
          </a:xfrm>
          <a:prstGeom prst="foldedCorner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>
            <a:scene3d>
              <a:camera prst="orthographicFront">
                <a:rot lat="0" lon="0" rev="10800000"/>
              </a:camera>
              <a:lightRig rig="threePt" dir="t"/>
            </a:scene3d>
          </a:bodyPr>
          <a:lstStyle/>
          <a:p>
            <a:pPr algn="ctr"/>
            <a:r>
              <a:rPr lang="en-GB" dirty="0"/>
              <a:t>File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930722" y="381001"/>
            <a:ext cx="4063356" cy="769441"/>
          </a:xfrm>
          <a:prstGeom prst="rect">
            <a:avLst/>
          </a:prstGeom>
          <a:noFill/>
          <a:ln w="34925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GB" sz="4400"/>
              <a:t>Java Serialization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5557156" y="3268980"/>
            <a:ext cx="533400" cy="16002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600"/>
              <a:t>1011 0101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6128286" y="3268980"/>
            <a:ext cx="533400" cy="16002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600" dirty="0"/>
              <a:t>1000 0101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6699416" y="3268980"/>
            <a:ext cx="533400" cy="16002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600" dirty="0"/>
              <a:t>1011 1000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943601" y="3677335"/>
            <a:ext cx="11306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/>
              <a:t>Stream Of</a:t>
            </a:r>
            <a:br>
              <a:rPr lang="en-GB"/>
            </a:br>
            <a:r>
              <a:rPr lang="en-GB"/>
              <a:t>Bytes</a:t>
            </a:r>
          </a:p>
        </p:txBody>
      </p:sp>
      <p:sp>
        <p:nvSpPr>
          <p:cNvPr id="19" name="Snip Single Corner Rectangle 18"/>
          <p:cNvSpPr/>
          <p:nvPr/>
        </p:nvSpPr>
        <p:spPr>
          <a:xfrm>
            <a:off x="9372600" y="5011615"/>
            <a:ext cx="838200" cy="1219200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/>
              <a:t>Memory Card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9238215" y="667435"/>
            <a:ext cx="11069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Persistent</a:t>
            </a:r>
            <a:r>
              <a:rPr lang="en-GB"/>
              <a:t/>
            </a:r>
            <a:br>
              <a:rPr lang="en-GB"/>
            </a:br>
            <a:r>
              <a:rPr lang="en-GB"/>
              <a:t>Storage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333357" y="1886546"/>
            <a:ext cx="8958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Volatile</a:t>
            </a:r>
            <a:br>
              <a:rPr lang="en-GB" dirty="0"/>
            </a:br>
            <a:r>
              <a:rPr lang="en-GB" dirty="0"/>
              <a:t>Storage</a:t>
            </a:r>
          </a:p>
        </p:txBody>
      </p:sp>
    </p:spTree>
    <p:extLst>
      <p:ext uri="{BB962C8B-B14F-4D97-AF65-F5344CB8AC3E}">
        <p14:creationId xmlns:p14="http://schemas.microsoft.com/office/powerpoint/2010/main" val="166880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6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9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8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8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1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4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70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7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20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7" grpId="0" animBg="1"/>
      <p:bldP spid="8" grpId="0" animBg="1"/>
      <p:bldP spid="9" grpId="0" animBg="1"/>
      <p:bldP spid="11" grpId="0" animBg="1"/>
      <p:bldP spid="12" grpId="0" animBg="1"/>
      <p:bldP spid="15" grpId="0" animBg="1"/>
      <p:bldP spid="16" grpId="0" animBg="1"/>
      <p:bldP spid="17" grpId="0" animBg="1"/>
      <p:bldP spid="18" grpId="0"/>
      <p:bldP spid="1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>
          <a:xfrm>
            <a:off x="1676400" y="2819400"/>
            <a:ext cx="2209800" cy="2209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OBJECT</a:t>
            </a:r>
          </a:p>
        </p:txBody>
      </p:sp>
      <p:sp>
        <p:nvSpPr>
          <p:cNvPr id="3" name="Chevron 2"/>
          <p:cNvSpPr/>
          <p:nvPr/>
        </p:nvSpPr>
        <p:spPr>
          <a:xfrm rot="10800000">
            <a:off x="3962400" y="3429000"/>
            <a:ext cx="609600" cy="114300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4" name="Chevron 3"/>
          <p:cNvSpPr/>
          <p:nvPr/>
        </p:nvSpPr>
        <p:spPr>
          <a:xfrm rot="10800000">
            <a:off x="4495800" y="3429000"/>
            <a:ext cx="609600" cy="114300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5" name="Chevron 4"/>
          <p:cNvSpPr/>
          <p:nvPr/>
        </p:nvSpPr>
        <p:spPr>
          <a:xfrm rot="10800000">
            <a:off x="5029200" y="3429000"/>
            <a:ext cx="609600" cy="114300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7" name="Chevron 6"/>
          <p:cNvSpPr/>
          <p:nvPr/>
        </p:nvSpPr>
        <p:spPr>
          <a:xfrm rot="10800000">
            <a:off x="7391400" y="3429000"/>
            <a:ext cx="609600" cy="114300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8" name="Chevron 7"/>
          <p:cNvSpPr/>
          <p:nvPr/>
        </p:nvSpPr>
        <p:spPr>
          <a:xfrm rot="10800000">
            <a:off x="7924800" y="3429000"/>
            <a:ext cx="609600" cy="114300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9" name="Chevron 8"/>
          <p:cNvSpPr/>
          <p:nvPr/>
        </p:nvSpPr>
        <p:spPr>
          <a:xfrm rot="10800000">
            <a:off x="8458200" y="3429000"/>
            <a:ext cx="609600" cy="114300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1" name="Magnetic Disk 10"/>
          <p:cNvSpPr/>
          <p:nvPr/>
        </p:nvSpPr>
        <p:spPr>
          <a:xfrm>
            <a:off x="9372600" y="1600200"/>
            <a:ext cx="838200" cy="1219200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DB</a:t>
            </a:r>
          </a:p>
        </p:txBody>
      </p:sp>
      <p:sp>
        <p:nvSpPr>
          <p:cNvPr id="12" name="Folded Corner 11"/>
          <p:cNvSpPr/>
          <p:nvPr/>
        </p:nvSpPr>
        <p:spPr>
          <a:xfrm rot="10800000">
            <a:off x="9372600" y="3429000"/>
            <a:ext cx="838200" cy="1143000"/>
          </a:xfrm>
          <a:prstGeom prst="foldedCorner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>
            <a:scene3d>
              <a:camera prst="orthographicFront">
                <a:rot lat="0" lon="0" rev="10800000"/>
              </a:camera>
              <a:lightRig rig="threePt" dir="t"/>
            </a:scene3d>
          </a:bodyPr>
          <a:lstStyle/>
          <a:p>
            <a:pPr algn="ctr"/>
            <a:r>
              <a:rPr lang="en-GB" dirty="0"/>
              <a:t>File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930722" y="381001"/>
            <a:ext cx="4819974" cy="769441"/>
          </a:xfrm>
          <a:prstGeom prst="rect">
            <a:avLst/>
          </a:prstGeom>
          <a:noFill/>
          <a:ln w="34925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GB" sz="4400" dirty="0"/>
              <a:t>Java De-Serialization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5557156" y="3268980"/>
            <a:ext cx="533400" cy="16002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600"/>
              <a:t>1011 0101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6128286" y="3268980"/>
            <a:ext cx="533400" cy="16002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600" dirty="0"/>
              <a:t>1000 0101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6699416" y="3268980"/>
            <a:ext cx="533400" cy="16002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600" dirty="0"/>
              <a:t>1011 1000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943601" y="3677335"/>
            <a:ext cx="11306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/>
              <a:t>Stream Of</a:t>
            </a:r>
            <a:br>
              <a:rPr lang="en-GB"/>
            </a:br>
            <a:r>
              <a:rPr lang="en-GB"/>
              <a:t>Bytes</a:t>
            </a:r>
          </a:p>
        </p:txBody>
      </p:sp>
      <p:sp>
        <p:nvSpPr>
          <p:cNvPr id="19" name="Snip Single Corner Rectangle 18"/>
          <p:cNvSpPr/>
          <p:nvPr/>
        </p:nvSpPr>
        <p:spPr>
          <a:xfrm>
            <a:off x="9372600" y="5011615"/>
            <a:ext cx="838200" cy="1219200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/>
              <a:t>Memory Card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9238215" y="667435"/>
            <a:ext cx="11069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Persistent</a:t>
            </a:r>
            <a:r>
              <a:rPr lang="en-GB"/>
              <a:t/>
            </a:r>
            <a:br>
              <a:rPr lang="en-GB"/>
            </a:br>
            <a:r>
              <a:rPr lang="en-GB"/>
              <a:t>Storage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333357" y="1886546"/>
            <a:ext cx="8958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Volatile</a:t>
            </a:r>
            <a:br>
              <a:rPr lang="en-GB" dirty="0"/>
            </a:br>
            <a:r>
              <a:rPr lang="en-GB" dirty="0"/>
              <a:t>Storage</a:t>
            </a:r>
          </a:p>
        </p:txBody>
      </p:sp>
    </p:spTree>
    <p:extLst>
      <p:ext uri="{BB962C8B-B14F-4D97-AF65-F5344CB8AC3E}">
        <p14:creationId xmlns:p14="http://schemas.microsoft.com/office/powerpoint/2010/main" val="271976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6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9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8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1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4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7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7" grpId="0" animBg="1"/>
      <p:bldP spid="8" grpId="0" animBg="1"/>
      <p:bldP spid="9" grpId="0" animBg="1"/>
      <p:bldP spid="15" grpId="0" animBg="1"/>
      <p:bldP spid="16" grpId="0" animBg="1"/>
      <p:bldP spid="17" grpId="0" animBg="1"/>
      <p:bldP spid="1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273050"/>
            <a:ext cx="3810000" cy="1162050"/>
          </a:xfrm>
        </p:spPr>
        <p:txBody>
          <a:bodyPr>
            <a:normAutofit/>
          </a:bodyPr>
          <a:lstStyle/>
          <a:p>
            <a:r>
              <a:rPr lang="en-IE" sz="3200" dirty="0"/>
              <a:t>Object Serialization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81200" y="1828801"/>
            <a:ext cx="4648200" cy="4691063"/>
          </a:xfrm>
        </p:spPr>
        <p:txBody>
          <a:bodyPr>
            <a:normAutofit/>
          </a:bodyPr>
          <a:lstStyle/>
          <a:p>
            <a:r>
              <a:rPr lang="en-IE" sz="2800" dirty="0"/>
              <a:t>An object can be represented </a:t>
            </a:r>
            <a:br>
              <a:rPr lang="en-IE" sz="2800" dirty="0"/>
            </a:br>
            <a:r>
              <a:rPr lang="en-IE" sz="2800" dirty="0"/>
              <a:t>as a </a:t>
            </a:r>
            <a:r>
              <a:rPr lang="en-IE" sz="2800" b="1" dirty="0"/>
              <a:t>sequence of bytes</a:t>
            </a:r>
            <a:r>
              <a:rPr lang="en-IE" sz="2800" dirty="0"/>
              <a:t/>
            </a:r>
            <a:br>
              <a:rPr lang="en-IE" sz="2800" dirty="0"/>
            </a:br>
            <a:r>
              <a:rPr lang="en-IE" sz="2800" dirty="0"/>
              <a:t> </a:t>
            </a:r>
            <a:br>
              <a:rPr lang="en-IE" sz="2800" dirty="0"/>
            </a:br>
            <a:r>
              <a:rPr lang="en-IE" sz="2800" dirty="0"/>
              <a:t>that includes the object's </a:t>
            </a:r>
            <a:r>
              <a:rPr lang="en-IE" sz="2800" b="1" dirty="0"/>
              <a:t>data</a:t>
            </a:r>
          </a:p>
          <a:p>
            <a:endParaRPr lang="en-IE" sz="2800" dirty="0"/>
          </a:p>
          <a:p>
            <a:r>
              <a:rPr lang="en-IE" sz="2800" dirty="0"/>
              <a:t>as well as information </a:t>
            </a:r>
            <a:br>
              <a:rPr lang="en-IE" sz="2800" dirty="0"/>
            </a:br>
            <a:r>
              <a:rPr lang="en-IE" sz="2800" dirty="0"/>
              <a:t>about the object's </a:t>
            </a:r>
            <a:r>
              <a:rPr lang="en-IE" sz="2800" b="1" dirty="0"/>
              <a:t>type</a:t>
            </a:r>
          </a:p>
          <a:p>
            <a:r>
              <a:rPr lang="en-IE" sz="2800" dirty="0"/>
              <a:t> </a:t>
            </a:r>
            <a:br>
              <a:rPr lang="en-IE" sz="2800" dirty="0"/>
            </a:br>
            <a:r>
              <a:rPr lang="en-IE" sz="2800" dirty="0"/>
              <a:t>and the </a:t>
            </a:r>
            <a:r>
              <a:rPr lang="en-IE" sz="2800" b="1" dirty="0"/>
              <a:t>types of data stored </a:t>
            </a:r>
            <a:br>
              <a:rPr lang="en-IE" sz="2800" b="1" dirty="0"/>
            </a:br>
            <a:r>
              <a:rPr lang="en-IE" sz="2800" b="1" dirty="0"/>
              <a:t>in the object</a:t>
            </a:r>
            <a:r>
              <a:rPr lang="en-IE" sz="2800" dirty="0"/>
              <a:t>.</a:t>
            </a:r>
          </a:p>
          <a:p>
            <a:endParaRPr lang="en-GB" sz="2800" dirty="0"/>
          </a:p>
        </p:txBody>
      </p:sp>
      <p:pic>
        <p:nvPicPr>
          <p:cNvPr id="1026" name="Picture 2" descr="Image result for object serialization in jav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1981200"/>
            <a:ext cx="3869690" cy="3517900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85772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E" dirty="0"/>
              <a:t>Serialization process involves </a:t>
            </a:r>
            <a:r>
              <a:rPr lang="en-IE" b="1" dirty="0"/>
              <a:t>Marshalling</a:t>
            </a:r>
          </a:p>
        </p:txBody>
      </p:sp>
      <p:pic>
        <p:nvPicPr>
          <p:cNvPr id="3076" name="Picture 4" descr="Image result for marshalling and unmarshalling in jav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1" y="2599493"/>
            <a:ext cx="8505825" cy="3011547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1899139" y="1777732"/>
            <a:ext cx="8511687" cy="400110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IE" sz="2000" b="1" dirty="0">
                <a:solidFill>
                  <a:schemeClr val="tx1"/>
                </a:solidFill>
                <a:latin typeface="arial" panose="020B0604020202020204" pitchFamily="34" charset="0"/>
              </a:rPr>
              <a:t>Marshalling </a:t>
            </a:r>
            <a:r>
              <a:rPr lang="en-IE" sz="2000" dirty="0">
                <a:solidFill>
                  <a:schemeClr val="tx1"/>
                </a:solidFill>
                <a:latin typeface="arial" panose="020B0604020202020204" pitchFamily="34" charset="0"/>
              </a:rPr>
              <a:t>is</a:t>
            </a:r>
            <a:r>
              <a:rPr lang="en-IE" sz="2000" b="1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n-IE" sz="2000" dirty="0">
                <a:solidFill>
                  <a:schemeClr val="tx1"/>
                </a:solidFill>
                <a:latin typeface="arial" panose="020B0604020202020204" pitchFamily="34" charset="0"/>
              </a:rPr>
              <a:t>the process of converting the objects &amp; data into a stream.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A2A50B6-5E28-40E1-A73E-474E28693709}"/>
              </a:ext>
            </a:extLst>
          </p:cNvPr>
          <p:cNvSpPr/>
          <p:nvPr/>
        </p:nvSpPr>
        <p:spPr>
          <a:xfrm>
            <a:off x="4326181" y="4191000"/>
            <a:ext cx="3657600" cy="838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149477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E" dirty="0"/>
              <a:t>Serialization process involves </a:t>
            </a:r>
            <a:r>
              <a:rPr lang="en-IE" b="1" dirty="0"/>
              <a:t>Marshalling</a:t>
            </a:r>
            <a:r>
              <a:rPr lang="en-IE" dirty="0"/>
              <a:t> and </a:t>
            </a:r>
            <a:r>
              <a:rPr lang="en-IE" b="1" dirty="0" err="1"/>
              <a:t>unMarshalling</a:t>
            </a:r>
            <a:endParaRPr lang="en-IE" b="1" dirty="0"/>
          </a:p>
        </p:txBody>
      </p:sp>
      <p:pic>
        <p:nvPicPr>
          <p:cNvPr id="3076" name="Picture 4" descr="Image result for marshalling and unmarshalling in jav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1" y="2599493"/>
            <a:ext cx="8505825" cy="3011547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1899139" y="5867400"/>
            <a:ext cx="8518411" cy="707886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IE" sz="2000" b="1" dirty="0" err="1">
                <a:solidFill>
                  <a:schemeClr val="tx1"/>
                </a:solidFill>
                <a:latin typeface="arial" panose="020B0604020202020204" pitchFamily="34" charset="0"/>
              </a:rPr>
              <a:t>UnMarshalling</a:t>
            </a:r>
            <a:r>
              <a:rPr lang="en-IE" sz="2000" b="1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n-IE" sz="2000" dirty="0">
                <a:solidFill>
                  <a:schemeClr val="tx1"/>
                </a:solidFill>
                <a:latin typeface="arial" panose="020B0604020202020204" pitchFamily="34" charset="0"/>
              </a:rPr>
              <a:t>is the reverse process </a:t>
            </a:r>
            <a:br>
              <a:rPr lang="en-IE" sz="2000" dirty="0">
                <a:solidFill>
                  <a:schemeClr val="tx1"/>
                </a:solidFill>
                <a:latin typeface="arial" panose="020B0604020202020204" pitchFamily="34" charset="0"/>
              </a:rPr>
            </a:br>
            <a:r>
              <a:rPr lang="en-IE" sz="2000" dirty="0">
                <a:solidFill>
                  <a:schemeClr val="tx1"/>
                </a:solidFill>
                <a:latin typeface="arial" panose="020B0604020202020204" pitchFamily="34" charset="0"/>
              </a:rPr>
              <a:t>of converting the stream back to their original objects &amp; data. </a:t>
            </a:r>
            <a:endParaRPr lang="en-IE" sz="2000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899139" y="1777732"/>
            <a:ext cx="8511687" cy="400110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IE" sz="2000" b="1" dirty="0">
                <a:solidFill>
                  <a:schemeClr val="tx1"/>
                </a:solidFill>
                <a:latin typeface="arial" panose="020B0604020202020204" pitchFamily="34" charset="0"/>
              </a:rPr>
              <a:t>Marshalling </a:t>
            </a:r>
            <a:r>
              <a:rPr lang="en-IE" sz="2000" dirty="0">
                <a:solidFill>
                  <a:schemeClr val="tx1"/>
                </a:solidFill>
                <a:latin typeface="arial" panose="020B0604020202020204" pitchFamily="34" charset="0"/>
              </a:rPr>
              <a:t>is</a:t>
            </a:r>
            <a:r>
              <a:rPr lang="en-IE" sz="2000" b="1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n-IE" sz="2000" dirty="0">
                <a:solidFill>
                  <a:schemeClr val="tx1"/>
                </a:solidFill>
                <a:latin typeface="arial" panose="020B0604020202020204" pitchFamily="34" charset="0"/>
              </a:rPr>
              <a:t>the process of converting the objects &amp; data into a stream.</a:t>
            </a:r>
          </a:p>
        </p:txBody>
      </p:sp>
    </p:spTree>
    <p:extLst>
      <p:ext uri="{BB962C8B-B14F-4D97-AF65-F5344CB8AC3E}">
        <p14:creationId xmlns:p14="http://schemas.microsoft.com/office/powerpoint/2010/main" val="3268374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Persistence</a:t>
            </a:r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>
          <a:xfrm>
            <a:off x="1981200" y="1600201"/>
            <a:ext cx="8229600" cy="609600"/>
          </a:xfrm>
        </p:spPr>
        <p:txBody>
          <a:bodyPr/>
          <a:lstStyle/>
          <a:p>
            <a:pPr marL="0" indent="0" algn="ctr">
              <a:buNone/>
            </a:pPr>
            <a:r>
              <a:rPr lang="en-GB" dirty="0"/>
              <a:t>“the continued existence of something”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5207" y="2209801"/>
            <a:ext cx="5601586" cy="425976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756913" y="6469562"/>
            <a:ext cx="21398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i="1" dirty="0"/>
              <a:t>Dali </a:t>
            </a:r>
            <a:r>
              <a:rPr lang="mr-IN" sz="1200" i="1" dirty="0"/>
              <a:t>–</a:t>
            </a:r>
            <a:r>
              <a:rPr lang="en-GB" sz="1200" i="1" dirty="0"/>
              <a:t> “Persistence of memory”</a:t>
            </a:r>
          </a:p>
        </p:txBody>
      </p:sp>
    </p:spTree>
    <p:extLst>
      <p:ext uri="{BB962C8B-B14F-4D97-AF65-F5344CB8AC3E}">
        <p14:creationId xmlns:p14="http://schemas.microsoft.com/office/powerpoint/2010/main" val="8882396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Self Study Questions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200"/>
            <a:ext cx="8686800" cy="525780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dirty="0"/>
              <a:t>What does Persistence mean?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We use HTML for carrying data (T/F)?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We use XML for displaying data (T/F)?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XML is a replacement for HTML (T/F)?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When power is lost the data in a program is lost. What one word describes this?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Writing Java objects to a file is called?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Reading a file of data into Java objects is called?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Converting objects to a data stream is </a:t>
            </a:r>
            <a:r>
              <a:rPr lang="en-GB"/>
              <a:t>called?</a:t>
            </a:r>
            <a:endParaRPr lang="en-GB" dirty="0"/>
          </a:p>
          <a:p>
            <a:pPr marL="514350" indent="-514350">
              <a:buFont typeface="+mj-lt"/>
              <a:buAutoNum type="arabicPeriod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03835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:\Users\Siobhan\AppData\Local\Microsoft\Windows\Temporary Internet Files\Content.IE5\D6SFLNVW\questions-2[1]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6203" y="1447800"/>
            <a:ext cx="4394200" cy="439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2438401" y="2817674"/>
            <a:ext cx="3485803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Any Questions?</a:t>
            </a:r>
          </a:p>
        </p:txBody>
      </p:sp>
    </p:spTree>
    <p:extLst>
      <p:ext uri="{BB962C8B-B14F-4D97-AF65-F5344CB8AC3E}">
        <p14:creationId xmlns:p14="http://schemas.microsoft.com/office/powerpoint/2010/main" val="11503813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b="1" dirty="0"/>
              <a:t>Persistence </a:t>
            </a:r>
            <a:r>
              <a:rPr lang="mr-IN" sz="3600" b="1" dirty="0"/>
              <a:t>–</a:t>
            </a:r>
            <a:r>
              <a:rPr lang="en-GB" sz="3600" b="1" dirty="0"/>
              <a:t> lack of (volatility - volatile)</a:t>
            </a:r>
            <a:endParaRPr lang="en-GB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1600200"/>
            <a:ext cx="8217243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3893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b="1" dirty="0"/>
              <a:t>Persistence</a:t>
            </a:r>
            <a:r>
              <a:rPr lang="en-IE" dirty="0"/>
              <a:t> - Topic List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IE" dirty="0"/>
              <a:t>Introduction to </a:t>
            </a:r>
            <a:r>
              <a:rPr lang="en-IE" b="1" dirty="0"/>
              <a:t>XML</a:t>
            </a:r>
            <a:r>
              <a:rPr lang="en-IE" dirty="0"/>
              <a:t>:</a:t>
            </a:r>
          </a:p>
          <a:p>
            <a:pPr lvl="1"/>
            <a:r>
              <a:rPr lang="en-IE" dirty="0"/>
              <a:t>XML versus HTML</a:t>
            </a:r>
          </a:p>
          <a:p>
            <a:pPr lvl="1"/>
            <a:r>
              <a:rPr lang="en-IE" dirty="0"/>
              <a:t>Example of XML</a:t>
            </a:r>
          </a:p>
          <a:p>
            <a:pPr lvl="1"/>
            <a:r>
              <a:rPr lang="en-IE" dirty="0"/>
              <a:t>XML does not “do” anything</a:t>
            </a:r>
          </a:p>
          <a:p>
            <a:pPr marL="457200" lvl="1" indent="0">
              <a:buNone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Object </a:t>
            </a:r>
            <a:r>
              <a:rPr lang="en-IE" b="1" dirty="0"/>
              <a:t>Serialization</a:t>
            </a:r>
            <a:r>
              <a:rPr lang="en-IE" dirty="0"/>
              <a:t>.</a:t>
            </a:r>
          </a:p>
        </p:txBody>
      </p:sp>
      <p:sp>
        <p:nvSpPr>
          <p:cNvPr id="6" name="Rectangle 5"/>
          <p:cNvSpPr/>
          <p:nvPr/>
        </p:nvSpPr>
        <p:spPr>
          <a:xfrm>
            <a:off x="605010" y="1647024"/>
            <a:ext cx="8229600" cy="2341265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7" name="Right Arrow 6"/>
          <p:cNvSpPr/>
          <p:nvPr/>
        </p:nvSpPr>
        <p:spPr>
          <a:xfrm>
            <a:off x="145515" y="2289689"/>
            <a:ext cx="9144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5839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b="1" dirty="0"/>
              <a:t>XML</a:t>
            </a:r>
            <a:r>
              <a:rPr lang="en-IE" dirty="0"/>
              <a:t> versus HTML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201"/>
            <a:ext cx="8305800" cy="1600200"/>
          </a:xfrm>
        </p:spPr>
        <p:txBody>
          <a:bodyPr>
            <a:normAutofit lnSpcReduction="10000"/>
          </a:bodyPr>
          <a:lstStyle/>
          <a:p>
            <a:r>
              <a:rPr lang="en-IE" b="1" dirty="0">
                <a:solidFill>
                  <a:srgbClr val="FF0000"/>
                </a:solidFill>
              </a:rPr>
              <a:t>XML</a:t>
            </a:r>
            <a:r>
              <a:rPr lang="en-IE" dirty="0"/>
              <a:t> was designed to </a:t>
            </a:r>
            <a:r>
              <a:rPr lang="en-IE" b="1" dirty="0">
                <a:solidFill>
                  <a:srgbClr val="FF0000"/>
                </a:solidFill>
              </a:rPr>
              <a:t>describe</a:t>
            </a:r>
            <a:r>
              <a:rPr lang="en-IE" dirty="0">
                <a:solidFill>
                  <a:srgbClr val="FF0000"/>
                </a:solidFill>
              </a:rPr>
              <a:t> </a:t>
            </a:r>
            <a:r>
              <a:rPr lang="en-IE" b="1" dirty="0">
                <a:solidFill>
                  <a:srgbClr val="FF0000"/>
                </a:solidFill>
              </a:rPr>
              <a:t>data</a:t>
            </a:r>
            <a:r>
              <a:rPr lang="en-IE" dirty="0"/>
              <a:t>, </a:t>
            </a:r>
          </a:p>
          <a:p>
            <a:pPr lvl="1"/>
            <a:r>
              <a:rPr lang="en-IE" dirty="0"/>
              <a:t>focus on </a:t>
            </a:r>
            <a:r>
              <a:rPr lang="en-IE" b="1" dirty="0"/>
              <a:t>what</a:t>
            </a:r>
            <a:r>
              <a:rPr lang="en-IE" dirty="0"/>
              <a:t> the data is.  </a:t>
            </a:r>
          </a:p>
          <a:p>
            <a:r>
              <a:rPr lang="en-IE" dirty="0"/>
              <a:t>XML is about </a:t>
            </a:r>
            <a:r>
              <a:rPr lang="en-IE" u="sng" dirty="0"/>
              <a:t>carrying information</a:t>
            </a:r>
            <a:r>
              <a:rPr lang="en-IE" dirty="0"/>
              <a:t>.</a:t>
            </a:r>
          </a:p>
          <a:p>
            <a:endParaRPr lang="en-IE" dirty="0">
              <a:solidFill>
                <a:srgbClr val="FF0000"/>
              </a:solidFill>
            </a:endParaRPr>
          </a:p>
          <a:p>
            <a:endParaRPr lang="en-I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7F2DD68-E965-4C7C-AEF7-BE02AFE9639A}"/>
              </a:ext>
            </a:extLst>
          </p:cNvPr>
          <p:cNvSpPr/>
          <p:nvPr/>
        </p:nvSpPr>
        <p:spPr>
          <a:xfrm>
            <a:off x="2743200" y="3505200"/>
            <a:ext cx="6553200" cy="230832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IE" sz="2400" dirty="0">
                <a:solidFill>
                  <a:srgbClr val="0070C0"/>
                </a:solidFill>
              </a:rPr>
              <a:t>&lt;</a:t>
            </a:r>
            <a:r>
              <a:rPr lang="en-IE" sz="2400" b="1" dirty="0">
                <a:solidFill>
                  <a:srgbClr val="0070C0"/>
                </a:solidFill>
              </a:rPr>
              <a:t>note</a:t>
            </a:r>
            <a:r>
              <a:rPr lang="en-IE" sz="2400" dirty="0">
                <a:solidFill>
                  <a:srgbClr val="0070C0"/>
                </a:solidFill>
              </a:rPr>
              <a:t>&gt;</a:t>
            </a:r>
            <a:r>
              <a:rPr lang="en-IE" sz="2400" dirty="0"/>
              <a:t/>
            </a:r>
            <a:br>
              <a:rPr lang="en-IE" sz="2400" dirty="0"/>
            </a:br>
            <a:r>
              <a:rPr lang="en-IE" sz="2400" dirty="0"/>
              <a:t>  	</a:t>
            </a:r>
            <a:r>
              <a:rPr lang="en-IE" sz="2400" dirty="0">
                <a:solidFill>
                  <a:srgbClr val="0070C0"/>
                </a:solidFill>
              </a:rPr>
              <a:t>&lt;to&gt;</a:t>
            </a:r>
            <a:r>
              <a:rPr lang="en-IE" sz="2400" dirty="0"/>
              <a:t>Donald Duck</a:t>
            </a:r>
            <a:r>
              <a:rPr lang="en-IE" sz="2400" dirty="0">
                <a:solidFill>
                  <a:srgbClr val="0070C0"/>
                </a:solidFill>
              </a:rPr>
              <a:t>&lt;/to&gt;</a:t>
            </a:r>
            <a:br>
              <a:rPr lang="en-IE" sz="2400" dirty="0">
                <a:solidFill>
                  <a:srgbClr val="0070C0"/>
                </a:solidFill>
              </a:rPr>
            </a:br>
            <a:r>
              <a:rPr lang="en-IE" sz="2400" dirty="0"/>
              <a:t>  	</a:t>
            </a:r>
            <a:r>
              <a:rPr lang="en-IE" sz="2400" dirty="0">
                <a:solidFill>
                  <a:srgbClr val="0070C0"/>
                </a:solidFill>
              </a:rPr>
              <a:t>&lt;from&gt;</a:t>
            </a:r>
            <a:r>
              <a:rPr lang="en-IE" sz="2400" dirty="0"/>
              <a:t>Minnie Mouse</a:t>
            </a:r>
            <a:r>
              <a:rPr lang="en-IE" sz="2400" dirty="0">
                <a:solidFill>
                  <a:srgbClr val="0070C0"/>
                </a:solidFill>
              </a:rPr>
              <a:t>&lt;/from&gt;</a:t>
            </a:r>
            <a:br>
              <a:rPr lang="en-IE" sz="2400" dirty="0">
                <a:solidFill>
                  <a:srgbClr val="0070C0"/>
                </a:solidFill>
              </a:rPr>
            </a:br>
            <a:r>
              <a:rPr lang="en-IE" sz="2400" dirty="0"/>
              <a:t>  	</a:t>
            </a:r>
            <a:r>
              <a:rPr lang="en-IE" sz="2400" dirty="0">
                <a:solidFill>
                  <a:srgbClr val="0070C0"/>
                </a:solidFill>
              </a:rPr>
              <a:t>&lt;heading&gt;</a:t>
            </a:r>
            <a:r>
              <a:rPr lang="en-IE" sz="2400" dirty="0"/>
              <a:t>Reminder</a:t>
            </a:r>
            <a:r>
              <a:rPr lang="en-IE" sz="2400" dirty="0">
                <a:solidFill>
                  <a:srgbClr val="0070C0"/>
                </a:solidFill>
              </a:rPr>
              <a:t>&lt;/heading&gt;</a:t>
            </a:r>
            <a:br>
              <a:rPr lang="en-IE" sz="2400" dirty="0">
                <a:solidFill>
                  <a:srgbClr val="0070C0"/>
                </a:solidFill>
              </a:rPr>
            </a:br>
            <a:r>
              <a:rPr lang="en-IE" sz="2400" dirty="0"/>
              <a:t>  	</a:t>
            </a:r>
            <a:r>
              <a:rPr lang="en-IE" sz="2400" dirty="0">
                <a:solidFill>
                  <a:srgbClr val="0070C0"/>
                </a:solidFill>
              </a:rPr>
              <a:t>&lt;body&gt;</a:t>
            </a:r>
            <a:r>
              <a:rPr lang="en-IE" sz="2400" dirty="0"/>
              <a:t>Meeting at 10am today</a:t>
            </a:r>
            <a:r>
              <a:rPr lang="en-IE" sz="2400" dirty="0">
                <a:solidFill>
                  <a:srgbClr val="0070C0"/>
                </a:solidFill>
              </a:rPr>
              <a:t>&lt;/body&gt;</a:t>
            </a:r>
            <a:br>
              <a:rPr lang="en-IE" sz="2400" dirty="0">
                <a:solidFill>
                  <a:srgbClr val="0070C0"/>
                </a:solidFill>
              </a:rPr>
            </a:br>
            <a:r>
              <a:rPr lang="en-IE" sz="2400" dirty="0">
                <a:solidFill>
                  <a:srgbClr val="0070C0"/>
                </a:solidFill>
              </a:rPr>
              <a:t>&lt;/</a:t>
            </a:r>
            <a:r>
              <a:rPr lang="en-IE" sz="2400" b="1" dirty="0">
                <a:solidFill>
                  <a:srgbClr val="0070C0"/>
                </a:solidFill>
              </a:rPr>
              <a:t>note</a:t>
            </a:r>
            <a:r>
              <a:rPr lang="en-IE" sz="2400" dirty="0">
                <a:solidFill>
                  <a:srgbClr val="0070C0"/>
                </a:solidFill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37079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XML versus </a:t>
            </a:r>
            <a:r>
              <a:rPr lang="en-IE" b="1" dirty="0"/>
              <a:t>HTML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5000" y="1600201"/>
            <a:ext cx="8153400" cy="1676399"/>
          </a:xfrm>
        </p:spPr>
        <p:txBody>
          <a:bodyPr>
            <a:normAutofit lnSpcReduction="10000"/>
          </a:bodyPr>
          <a:lstStyle/>
          <a:p>
            <a:r>
              <a:rPr lang="en-IE" b="1" dirty="0">
                <a:solidFill>
                  <a:srgbClr val="FF0000"/>
                </a:solidFill>
              </a:rPr>
              <a:t>HTML</a:t>
            </a:r>
            <a:r>
              <a:rPr lang="en-IE" dirty="0"/>
              <a:t> was designed to </a:t>
            </a:r>
            <a:r>
              <a:rPr lang="en-IE" b="1" dirty="0">
                <a:solidFill>
                  <a:srgbClr val="FF0000"/>
                </a:solidFill>
              </a:rPr>
              <a:t>display</a:t>
            </a:r>
            <a:r>
              <a:rPr lang="en-IE" dirty="0"/>
              <a:t> </a:t>
            </a:r>
            <a:r>
              <a:rPr lang="en-IE" b="1" dirty="0">
                <a:solidFill>
                  <a:srgbClr val="FF0000"/>
                </a:solidFill>
              </a:rPr>
              <a:t>data</a:t>
            </a:r>
            <a:r>
              <a:rPr lang="en-IE" dirty="0"/>
              <a:t>, </a:t>
            </a:r>
          </a:p>
          <a:p>
            <a:pPr lvl="1"/>
            <a:r>
              <a:rPr lang="en-IE" dirty="0"/>
              <a:t>focus on </a:t>
            </a:r>
            <a:r>
              <a:rPr lang="en-IE" b="1" dirty="0"/>
              <a:t>how</a:t>
            </a:r>
            <a:r>
              <a:rPr lang="en-IE" dirty="0"/>
              <a:t> the data looks.  </a:t>
            </a:r>
          </a:p>
          <a:p>
            <a:r>
              <a:rPr lang="en-IE" dirty="0"/>
              <a:t>HTML is about </a:t>
            </a:r>
            <a:r>
              <a:rPr lang="en-IE" u="sng" dirty="0"/>
              <a:t>displaying information</a:t>
            </a:r>
            <a:r>
              <a:rPr lang="en-IE" dirty="0"/>
              <a:t>.</a:t>
            </a:r>
          </a:p>
        </p:txBody>
      </p:sp>
      <p:pic>
        <p:nvPicPr>
          <p:cNvPr id="1028" name="Picture 4" descr="Image result for html example">
            <a:extLst>
              <a:ext uri="{FF2B5EF4-FFF2-40B4-BE49-F238E27FC236}">
                <a16:creationId xmlns:a16="http://schemas.microsoft.com/office/drawing/2014/main" id="{BCBE16ED-631A-4C92-B4A5-4D30C4EEE5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443" y="3363557"/>
            <a:ext cx="5782158" cy="3418243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0419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E" dirty="0"/>
              <a:t>XML is NOT a replacement for HTML</a:t>
            </a:r>
          </a:p>
        </p:txBody>
      </p:sp>
      <p:pic>
        <p:nvPicPr>
          <p:cNvPr id="1028" name="Picture 4" descr="Image result for html example">
            <a:extLst>
              <a:ext uri="{FF2B5EF4-FFF2-40B4-BE49-F238E27FC236}">
                <a16:creationId xmlns:a16="http://schemas.microsoft.com/office/drawing/2014/main" id="{BCBE16ED-631A-4C92-B4A5-4D30C4EEE5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4114801"/>
            <a:ext cx="4511384" cy="2666999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0668773-9995-4022-B3A0-E5AA4D4047FA}"/>
              </a:ext>
            </a:extLst>
          </p:cNvPr>
          <p:cNvSpPr/>
          <p:nvPr/>
        </p:nvSpPr>
        <p:spPr>
          <a:xfrm>
            <a:off x="1981200" y="1524000"/>
            <a:ext cx="4876800" cy="175432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IE" dirty="0">
                <a:solidFill>
                  <a:srgbClr val="0070C0"/>
                </a:solidFill>
              </a:rPr>
              <a:t>&lt;note&gt;</a:t>
            </a:r>
            <a:r>
              <a:rPr lang="en-IE" dirty="0"/>
              <a:t/>
            </a:r>
            <a:br>
              <a:rPr lang="en-IE" dirty="0"/>
            </a:br>
            <a:r>
              <a:rPr lang="en-IE" dirty="0"/>
              <a:t>  	</a:t>
            </a:r>
            <a:r>
              <a:rPr lang="en-IE" dirty="0">
                <a:solidFill>
                  <a:srgbClr val="0070C0"/>
                </a:solidFill>
              </a:rPr>
              <a:t>&lt;to&gt;</a:t>
            </a:r>
            <a:r>
              <a:rPr lang="en-IE" dirty="0"/>
              <a:t>Donald Duck</a:t>
            </a:r>
            <a:r>
              <a:rPr lang="en-IE" dirty="0">
                <a:solidFill>
                  <a:srgbClr val="0070C0"/>
                </a:solidFill>
              </a:rPr>
              <a:t>&lt;/to&gt;</a:t>
            </a:r>
            <a:br>
              <a:rPr lang="en-IE" dirty="0">
                <a:solidFill>
                  <a:srgbClr val="0070C0"/>
                </a:solidFill>
              </a:rPr>
            </a:br>
            <a:r>
              <a:rPr lang="en-IE" dirty="0"/>
              <a:t>  	</a:t>
            </a:r>
            <a:r>
              <a:rPr lang="en-IE" dirty="0">
                <a:solidFill>
                  <a:srgbClr val="0070C0"/>
                </a:solidFill>
              </a:rPr>
              <a:t>&lt;from&gt;</a:t>
            </a:r>
            <a:r>
              <a:rPr lang="en-IE" dirty="0"/>
              <a:t>Minnie Mouse</a:t>
            </a:r>
            <a:r>
              <a:rPr lang="en-IE" dirty="0">
                <a:solidFill>
                  <a:srgbClr val="0070C0"/>
                </a:solidFill>
              </a:rPr>
              <a:t>&lt;/from&gt;</a:t>
            </a:r>
            <a:br>
              <a:rPr lang="en-IE" dirty="0">
                <a:solidFill>
                  <a:srgbClr val="0070C0"/>
                </a:solidFill>
              </a:rPr>
            </a:br>
            <a:r>
              <a:rPr lang="en-IE" dirty="0"/>
              <a:t>  	</a:t>
            </a:r>
            <a:r>
              <a:rPr lang="en-IE" dirty="0">
                <a:solidFill>
                  <a:srgbClr val="0070C0"/>
                </a:solidFill>
              </a:rPr>
              <a:t>&lt;heading&gt;</a:t>
            </a:r>
            <a:r>
              <a:rPr lang="en-IE" dirty="0"/>
              <a:t>Reminder</a:t>
            </a:r>
            <a:r>
              <a:rPr lang="en-IE" dirty="0">
                <a:solidFill>
                  <a:srgbClr val="0070C0"/>
                </a:solidFill>
              </a:rPr>
              <a:t>&lt;/heading&gt;</a:t>
            </a:r>
            <a:br>
              <a:rPr lang="en-IE" dirty="0">
                <a:solidFill>
                  <a:srgbClr val="0070C0"/>
                </a:solidFill>
              </a:rPr>
            </a:br>
            <a:r>
              <a:rPr lang="en-IE" dirty="0"/>
              <a:t>  	</a:t>
            </a:r>
            <a:r>
              <a:rPr lang="en-IE" dirty="0">
                <a:solidFill>
                  <a:srgbClr val="0070C0"/>
                </a:solidFill>
              </a:rPr>
              <a:t>&lt;body&gt;</a:t>
            </a:r>
            <a:r>
              <a:rPr lang="en-IE" dirty="0"/>
              <a:t>Meeting at 10am today</a:t>
            </a:r>
            <a:r>
              <a:rPr lang="en-IE" dirty="0">
                <a:solidFill>
                  <a:srgbClr val="0070C0"/>
                </a:solidFill>
              </a:rPr>
              <a:t>&lt;/body&gt;</a:t>
            </a:r>
            <a:br>
              <a:rPr lang="en-IE" dirty="0">
                <a:solidFill>
                  <a:srgbClr val="0070C0"/>
                </a:solidFill>
              </a:rPr>
            </a:br>
            <a:r>
              <a:rPr lang="en-IE" dirty="0">
                <a:solidFill>
                  <a:srgbClr val="0070C0"/>
                </a:solidFill>
              </a:rPr>
              <a:t>&lt;/note&gt;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572C854-6679-4E85-B6A1-5C8441506245}"/>
              </a:ext>
            </a:extLst>
          </p:cNvPr>
          <p:cNvSpPr/>
          <p:nvPr/>
        </p:nvSpPr>
        <p:spPr>
          <a:xfrm>
            <a:off x="3886200" y="3416064"/>
            <a:ext cx="1981200" cy="1600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11500" dirty="0"/>
              <a:t>!=</a:t>
            </a:r>
          </a:p>
        </p:txBody>
      </p:sp>
    </p:spTree>
    <p:extLst>
      <p:ext uri="{BB962C8B-B14F-4D97-AF65-F5344CB8AC3E}">
        <p14:creationId xmlns:p14="http://schemas.microsoft.com/office/powerpoint/2010/main" val="2407465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XML…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807978"/>
            <a:ext cx="10972800" cy="452596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Extensible</a:t>
            </a:r>
          </a:p>
          <a:p>
            <a:pPr lvl="1"/>
            <a:r>
              <a:rPr lang="en-GB" sz="2200" dirty="0">
                <a:solidFill>
                  <a:schemeClr val="bg1"/>
                </a:solidFill>
              </a:rPr>
              <a:t>Extensible </a:t>
            </a:r>
            <a:r>
              <a:rPr lang="en-GB" sz="2200" dirty="0" err="1">
                <a:solidFill>
                  <a:schemeClr val="bg1"/>
                </a:solidFill>
              </a:rPr>
              <a:t>markup</a:t>
            </a:r>
            <a:r>
              <a:rPr lang="en-GB" sz="2200" dirty="0">
                <a:solidFill>
                  <a:schemeClr val="bg1"/>
                </a:solidFill>
              </a:rPr>
              <a:t> language</a:t>
            </a:r>
          </a:p>
          <a:p>
            <a:r>
              <a:rPr lang="en-GB" dirty="0" err="1">
                <a:solidFill>
                  <a:schemeClr val="bg1"/>
                </a:solidFill>
              </a:rPr>
              <a:t>Markup</a:t>
            </a:r>
            <a:endParaRPr lang="en-GB" dirty="0">
              <a:solidFill>
                <a:schemeClr val="bg1"/>
              </a:solidFill>
            </a:endParaRPr>
          </a:p>
          <a:p>
            <a:pPr lvl="1"/>
            <a:r>
              <a:rPr lang="en-GB" sz="2200" dirty="0">
                <a:solidFill>
                  <a:schemeClr val="bg1"/>
                </a:solidFill>
              </a:rPr>
              <a:t>Like HTML</a:t>
            </a:r>
          </a:p>
          <a:p>
            <a:r>
              <a:rPr lang="en-GB" dirty="0">
                <a:solidFill>
                  <a:schemeClr val="bg1"/>
                </a:solidFill>
              </a:rPr>
              <a:t>Describes Data</a:t>
            </a:r>
          </a:p>
          <a:p>
            <a:pPr lvl="1"/>
            <a:r>
              <a:rPr lang="en-GB" sz="2000" dirty="0">
                <a:solidFill>
                  <a:schemeClr val="bg1"/>
                </a:solidFill>
              </a:rPr>
              <a:t>Not for displaying data HTML</a:t>
            </a:r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Define your own tags</a:t>
            </a:r>
          </a:p>
          <a:p>
            <a:pPr lvl="1"/>
            <a:r>
              <a:rPr lang="en-GB" sz="2000" dirty="0">
                <a:solidFill>
                  <a:schemeClr val="bg1"/>
                </a:solidFill>
              </a:rPr>
              <a:t>Not predefined</a:t>
            </a:r>
          </a:p>
          <a:p>
            <a:r>
              <a:rPr lang="en-GB" dirty="0">
                <a:solidFill>
                  <a:schemeClr val="bg1"/>
                </a:solidFill>
              </a:rPr>
              <a:t>Self Descriptive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3924" y="1807978"/>
            <a:ext cx="4110406" cy="4110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489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b="1" dirty="0"/>
              <a:t>Persistence</a:t>
            </a:r>
            <a:r>
              <a:rPr lang="en-IE" dirty="0"/>
              <a:t> - Topic List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IE" dirty="0"/>
              <a:t>Introduction to </a:t>
            </a:r>
            <a:r>
              <a:rPr lang="en-IE" b="1" dirty="0"/>
              <a:t>XML</a:t>
            </a:r>
            <a:r>
              <a:rPr lang="en-IE" dirty="0"/>
              <a:t>:</a:t>
            </a:r>
          </a:p>
          <a:p>
            <a:pPr lvl="1"/>
            <a:r>
              <a:rPr lang="en-IE" dirty="0"/>
              <a:t>XML versus HTML</a:t>
            </a:r>
          </a:p>
          <a:p>
            <a:pPr lvl="1"/>
            <a:r>
              <a:rPr lang="en-IE" dirty="0"/>
              <a:t>Example of XML</a:t>
            </a:r>
          </a:p>
          <a:p>
            <a:pPr lvl="1"/>
            <a:r>
              <a:rPr lang="en-IE" dirty="0"/>
              <a:t>XML does not “do” anything</a:t>
            </a:r>
          </a:p>
          <a:p>
            <a:pPr marL="457200" lvl="1" indent="0">
              <a:buNone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Object </a:t>
            </a:r>
            <a:r>
              <a:rPr lang="en-IE" b="1" dirty="0"/>
              <a:t>Serialization</a:t>
            </a:r>
            <a:r>
              <a:rPr lang="en-IE" dirty="0"/>
              <a:t>.</a:t>
            </a:r>
          </a:p>
        </p:txBody>
      </p:sp>
      <p:sp>
        <p:nvSpPr>
          <p:cNvPr id="6" name="Rectangle 5"/>
          <p:cNvSpPr/>
          <p:nvPr/>
        </p:nvSpPr>
        <p:spPr>
          <a:xfrm>
            <a:off x="1066800" y="1572567"/>
            <a:ext cx="8229600" cy="2341265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7" name="Right Arrow 6"/>
          <p:cNvSpPr/>
          <p:nvPr/>
        </p:nvSpPr>
        <p:spPr>
          <a:xfrm>
            <a:off x="115677" y="2819400"/>
            <a:ext cx="9144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878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5009</TotalTime>
  <Words>771</Words>
  <Application>Microsoft Office PowerPoint</Application>
  <PresentationFormat>Widescreen</PresentationFormat>
  <Paragraphs>129</Paragraphs>
  <Slides>21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arial</vt:lpstr>
      <vt:lpstr>arial</vt:lpstr>
      <vt:lpstr>Calibri</vt:lpstr>
      <vt:lpstr>Courier New</vt:lpstr>
      <vt:lpstr>Mangal</vt:lpstr>
      <vt:lpstr>Office Theme</vt:lpstr>
      <vt:lpstr>Persistence</vt:lpstr>
      <vt:lpstr>Persistence</vt:lpstr>
      <vt:lpstr>Persistence – lack of (volatility - volatile)</vt:lpstr>
      <vt:lpstr>Persistence - Topic List</vt:lpstr>
      <vt:lpstr>XML versus HTML</vt:lpstr>
      <vt:lpstr>XML versus HTML</vt:lpstr>
      <vt:lpstr>XML is NOT a replacement for HTML</vt:lpstr>
      <vt:lpstr>XML…</vt:lpstr>
      <vt:lpstr>Persistence - Topic List</vt:lpstr>
      <vt:lpstr>XML example</vt:lpstr>
      <vt:lpstr>Persistence - Topic List</vt:lpstr>
      <vt:lpstr>Our Shop App</vt:lpstr>
      <vt:lpstr>XML does not “do” anything</vt:lpstr>
      <vt:lpstr>Persistence - Topic List</vt:lpstr>
      <vt:lpstr>PowerPoint Presentation</vt:lpstr>
      <vt:lpstr>PowerPoint Presentation</vt:lpstr>
      <vt:lpstr>Object Serialization</vt:lpstr>
      <vt:lpstr>Serialization process involves Marshalling</vt:lpstr>
      <vt:lpstr>Serialization process involves Marshalling and unMarshalling</vt:lpstr>
      <vt:lpstr>Self Study Questions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XML</dc:title>
  <dc:creator>Siobhan Drohan</dc:creator>
  <cp:lastModifiedBy>Siobhan Roche</cp:lastModifiedBy>
  <cp:revision>122</cp:revision>
  <dcterms:created xsi:type="dcterms:W3CDTF">2006-08-16T00:00:00Z</dcterms:created>
  <dcterms:modified xsi:type="dcterms:W3CDTF">2024-02-13T16:27:32Z</dcterms:modified>
</cp:coreProperties>
</file>